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5" name="Sous-titr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1" name="Espace réservé de la date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slow">
    <p:newsflash/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slow">
    <p:newsflash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slow">
    <p:newsflash/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slow">
    <p:newsflash/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slow">
    <p:newsflash/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slow">
    <p:newsflash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slow">
    <p:newsflash/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p:transition spd="slow">
    <p:newsflash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1" name="Espace réservé du texte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7" name="Espace réservé de la date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8CE9FFD-57DC-4658-A5E5-D81907C27A19}" type="datetimeFigureOut">
              <a:rPr lang="fr-FR" smtClean="0"/>
              <a:pPr/>
              <a:t>06/09/2017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C9A8AC3-4E23-4612-A2C6-17B38EEEBB6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newsflash/>
    <p:sndAc>
      <p:stSnd>
        <p:snd r:embed="rId13" name="camera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203848" y="0"/>
            <a:ext cx="54726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Journée ANNIVERSAIRE</a:t>
            </a:r>
          </a:p>
          <a:p>
            <a:r>
              <a:rPr lang="fr-F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des 40 ANS du Cyclo-Club</a:t>
            </a:r>
          </a:p>
          <a:p>
            <a:r>
              <a:rPr lang="fr-FR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de MIREPOIX</a:t>
            </a:r>
          </a:p>
          <a:p>
            <a:r>
              <a:rPr lang="fr-F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endParaRPr lang="fr-FR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NOEL\Cyclo Club de Mirepoix\Cyclo Club 2016\Hube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2088232" cy="2112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ZoneTexte 7"/>
          <p:cNvSpPr txBox="1"/>
          <p:nvPr/>
        </p:nvSpPr>
        <p:spPr>
          <a:xfrm>
            <a:off x="3635896" y="1556792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Réalisé le DIMANCHE 03 Septembre 2017</a:t>
            </a:r>
          </a:p>
          <a:p>
            <a:r>
              <a:rPr lang="fr-FR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fr-FR" sz="2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19872" y="6237312"/>
            <a:ext cx="525658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Sélectionner Diaporama </a:t>
            </a:r>
            <a:r>
              <a:rPr lang="fr-FR" sz="1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(à partir du début) </a:t>
            </a:r>
            <a:r>
              <a:rPr lang="fr-FR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mettre le son &amp; Clic </a:t>
            </a:r>
            <a:r>
              <a:rPr lang="fr-FR" sz="1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fr-FR" sz="1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Image 9" descr="LOGO CLUB 201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717110"/>
            <a:ext cx="1800200" cy="1749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 descr="Ariège Pyréné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009" y="3123542"/>
            <a:ext cx="2411759" cy="914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Velo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35896" y="2060848"/>
            <a:ext cx="4608512" cy="4106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AM_15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8" y="44624"/>
            <a:ext cx="8964488" cy="67233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ZoneTexte 8"/>
          <p:cNvSpPr txBox="1"/>
          <p:nvPr/>
        </p:nvSpPr>
        <p:spPr>
          <a:xfrm>
            <a:off x="179512" y="6093296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Pour fêter </a:t>
            </a:r>
            <a:r>
              <a:rPr lang="fr-FR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40 Ans </a:t>
            </a:r>
            <a:r>
              <a:rPr lang="fr-FR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une </a:t>
            </a:r>
            <a:r>
              <a:rPr lang="fr-FR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photo de famille</a:t>
            </a:r>
            <a:r>
              <a:rPr lang="fr-FR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avant un petit tour de </a:t>
            </a: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40 Km </a:t>
            </a:r>
            <a:r>
              <a:rPr lang="fr-FR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à vélo .</a:t>
            </a:r>
            <a:endParaRPr lang="fr-FR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SAM_153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35963" y="2924944"/>
            <a:ext cx="4800533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SAM_15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27384"/>
            <a:ext cx="4680520" cy="3510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oneTexte 8"/>
          <p:cNvSpPr txBox="1"/>
          <p:nvPr/>
        </p:nvSpPr>
        <p:spPr>
          <a:xfrm>
            <a:off x="4788024" y="476672"/>
            <a:ext cx="31683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Vivaldi" pitchFamily="66" charset="0"/>
              </a:rPr>
              <a:t>Il est 9h .Le temps est encore brumeux ,la température est fraiche ,je réalise que nous entrons dans l’automne .Certains ont mis une couche de vêtement supplémentaire .</a:t>
            </a:r>
          </a:p>
          <a:p>
            <a:r>
              <a:rPr lang="fr-FR" sz="1600" b="1" dirty="0" smtClean="0">
                <a:latin typeface="Vivaldi" pitchFamily="66" charset="0"/>
              </a:rPr>
              <a:t>          Je regrette de n’avoir pas fait comme eux , j’ai « la </a:t>
            </a:r>
            <a:r>
              <a:rPr lang="fr-FR" sz="1600" b="1" dirty="0" smtClean="0">
                <a:latin typeface="Vivaldi" pitchFamily="66" charset="0"/>
              </a:rPr>
              <a:t>chair </a:t>
            </a:r>
            <a:r>
              <a:rPr lang="fr-FR" sz="1600" b="1" dirty="0" smtClean="0">
                <a:latin typeface="Vivaldi" pitchFamily="66" charset="0"/>
              </a:rPr>
              <a:t>de poule » .</a:t>
            </a:r>
            <a:r>
              <a:rPr lang="fr-FR" sz="2000" b="1" dirty="0" smtClean="0">
                <a:latin typeface="Edwardian Script ITC" pitchFamily="66" charset="0"/>
              </a:rPr>
              <a:t> </a:t>
            </a:r>
            <a:endParaRPr lang="fr-FR" sz="2000" b="1" dirty="0">
              <a:latin typeface="Edwardian Script ITC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3573017"/>
            <a:ext cx="388843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             Chacun d’entre nous rejoint son vélo et nous terminons les accolades de bienvenue par des bises et des serrements de mains .</a:t>
            </a:r>
          </a:p>
          <a:p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                 Notre Président  Hubert ne nous communique pas le parcours , afin que les plus rapide ne partent pas trop vite , il nous invite à le suivre .</a:t>
            </a:r>
          </a:p>
          <a:p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     C’est parti par un tour de ville. Sur le cours du Colonel Petit Pied , je m’arrête pour dire bonjour à une connaissance au bord du trottoir ,mais je ne m’attarde pas car déjà les deniers du groupe ont disparus derrière le virage de la Porte d’Aval !</a:t>
            </a:r>
          </a:p>
          <a:p>
            <a:endParaRPr lang="fr-FR" b="1" dirty="0" smtClean="0">
              <a:latin typeface="Vivaldi" pitchFamily="66" charset="0"/>
            </a:endParaRPr>
          </a:p>
          <a:p>
            <a:endParaRPr lang="fr-FR" b="1" dirty="0" smtClean="0">
              <a:latin typeface="Vivaldi" pitchFamily="66" charset="0"/>
            </a:endParaRPr>
          </a:p>
          <a:p>
            <a:endParaRPr lang="fr-FR" b="1" dirty="0">
              <a:latin typeface="Vivaldi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AM_15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6632"/>
            <a:ext cx="8676456" cy="65073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ZoneTexte 7"/>
          <p:cNvSpPr txBox="1"/>
          <p:nvPr/>
        </p:nvSpPr>
        <p:spPr>
          <a:xfrm>
            <a:off x="971600" y="4365104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Nous voilà en direction de Moulin Neuf .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Le ciel est légèrement couvert ,il ne fait pas de vent .On roule à vitesse réduite cela permet de ne pas  distancer les derniers du groupe , </a:t>
            </a:r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ça</a:t>
            </a:r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 </a:t>
            </a:r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évite aussi de moins ressentir la fraicheur du matin .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          Attention ,il faut regagner la droite de la route, se mettre en file indienne malgré une circulation encore  inexistante à cette heure matinale pour un dimanche  !.</a:t>
            </a:r>
          </a:p>
          <a:p>
            <a:endParaRPr lang="fr-FR" b="1" dirty="0">
              <a:latin typeface="Vivaldi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SAM_15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8712968" cy="6534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SAM_15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717032"/>
            <a:ext cx="441649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oneTexte 6"/>
          <p:cNvSpPr txBox="1"/>
          <p:nvPr/>
        </p:nvSpPr>
        <p:spPr>
          <a:xfrm>
            <a:off x="4572000" y="5301208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/>
                </a:solidFill>
                <a:latin typeface="Vivaldi" pitchFamily="66" charset="0"/>
              </a:rPr>
              <a:t>              Il y a de ravissantes Dames et même des Barbus parmi nous ! Le  Cyclo-Club de Mirepoix  est ouvert à tous ,même aux mal voyants en Tandem .</a:t>
            </a:r>
            <a:endParaRPr lang="fr-FR" b="1" i="1" dirty="0">
              <a:solidFill>
                <a:schemeClr val="bg1"/>
              </a:solidFill>
              <a:latin typeface="Vivaldi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SAM_15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040" y="188640"/>
            <a:ext cx="8532440" cy="639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ZoneTexte 10"/>
          <p:cNvSpPr txBox="1"/>
          <p:nvPr/>
        </p:nvSpPr>
        <p:spPr>
          <a:xfrm>
            <a:off x="467544" y="4293096"/>
            <a:ext cx="30963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             Il y a aussi au club plusieurs générations  de cyclistes .Des jeunes gens et des jeunes depuis un certain temps ?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      Ca se voit au visage , mais également  au choix de la monture ! 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        Regardez attentivement les vélos , pas les jambes ?.</a:t>
            </a:r>
            <a:endParaRPr lang="fr-FR" b="1" dirty="0">
              <a:solidFill>
                <a:schemeClr val="bg1"/>
              </a:solidFill>
              <a:latin typeface="Vivaldi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SAM_155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509" y="980728"/>
            <a:ext cx="7296811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/>
          <p:cNvSpPr txBox="1"/>
          <p:nvPr/>
        </p:nvSpPr>
        <p:spPr>
          <a:xfrm>
            <a:off x="2771800" y="1412776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Non ce n’ai pas dû au mariage pour tous :</a:t>
            </a:r>
          </a:p>
          <a:p>
            <a:r>
              <a:rPr lang="fr-FR" sz="1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c’est du tandem !</a:t>
            </a:r>
            <a:endParaRPr lang="fr-FR" sz="12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Bulle ronde 5"/>
          <p:cNvSpPr/>
          <p:nvPr/>
        </p:nvSpPr>
        <p:spPr>
          <a:xfrm>
            <a:off x="2555776" y="1340768"/>
            <a:ext cx="3240360" cy="576064"/>
          </a:xfrm>
          <a:prstGeom prst="wedgeEllipseCallout">
            <a:avLst>
              <a:gd name="adj1" fmla="val 2573"/>
              <a:gd name="adj2" fmla="val 161498"/>
            </a:avLst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11560" y="188640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Vivaldi" pitchFamily="66" charset="0"/>
              </a:rPr>
              <a:t>         Le temps s’améliore . Le ciel se dégage et la température monte.</a:t>
            </a:r>
          </a:p>
          <a:p>
            <a:r>
              <a:rPr lang="fr-FR" b="1" dirty="0" smtClean="0">
                <a:latin typeface="Vivaldi" pitchFamily="66" charset="0"/>
              </a:rPr>
              <a:t> La côte de Belloc et la montée vers Limbrassac impose une petite halte . </a:t>
            </a:r>
            <a:endParaRPr lang="fr-FR" b="1" dirty="0">
              <a:latin typeface="Vivaldi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SAM_156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412776"/>
            <a:ext cx="7038760" cy="5279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/>
          <p:cNvSpPr txBox="1"/>
          <p:nvPr/>
        </p:nvSpPr>
        <p:spPr>
          <a:xfrm>
            <a:off x="323528" y="188640"/>
            <a:ext cx="727280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French Script MT" pitchFamily="66" charset="0"/>
              </a:rPr>
              <a:t>Pendant que les uns pédalaient :</a:t>
            </a:r>
          </a:p>
          <a:p>
            <a:r>
              <a:rPr lang="fr-FR" dirty="0" smtClean="0">
                <a:latin typeface="French Script MT" pitchFamily="66" charset="0"/>
              </a:rPr>
              <a:t>                         Jean Michel et Philippe préparaient un agneau à la broche .</a:t>
            </a:r>
          </a:p>
          <a:p>
            <a:r>
              <a:rPr lang="fr-FR" dirty="0" smtClean="0">
                <a:latin typeface="French Script MT" pitchFamily="66" charset="0"/>
              </a:rPr>
              <a:t>       Une agréable odeur de cuisson au feu de bois et une légère brise de fumée m’ont envahi pendant que j’admirais la cinématique qui permet de faire tourner l’agneau à l’aide d’un moteur, réducteur et cardan ,sans oublier la sangle et le fil de fer qui honore le technicien de génie ?</a:t>
            </a:r>
          </a:p>
          <a:p>
            <a:r>
              <a:rPr lang="fr-FR" dirty="0" smtClean="0">
                <a:solidFill>
                  <a:schemeClr val="bg1"/>
                </a:solidFill>
                <a:latin typeface="French Script MT" pitchFamily="66" charset="0"/>
              </a:rPr>
              <a:t>                      </a:t>
            </a:r>
            <a:r>
              <a:rPr lang="fr-FR" sz="2000" b="1" dirty="0" smtClean="0">
                <a:solidFill>
                  <a:schemeClr val="bg1"/>
                </a:solidFill>
                <a:latin typeface="French Script MT" pitchFamily="66" charset="0"/>
              </a:rPr>
              <a:t>Bravo et Merci à vous !</a:t>
            </a:r>
            <a:endParaRPr lang="fr-FR" sz="2000" b="1" dirty="0">
              <a:solidFill>
                <a:schemeClr val="bg1"/>
              </a:solidFill>
              <a:latin typeface="French Script MT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SAM_15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16632"/>
            <a:ext cx="428396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SAM_15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45024"/>
            <a:ext cx="4176464" cy="313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SAM_15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188640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SAM_155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3374994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oneTexte 8"/>
          <p:cNvSpPr txBox="1"/>
          <p:nvPr/>
        </p:nvSpPr>
        <p:spPr>
          <a:xfrm>
            <a:off x="251520" y="2780928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Edwardian Script ITC" pitchFamily="66" charset="0"/>
              </a:rPr>
              <a:t>                   Enfin le beau temps est revenu. !</a:t>
            </a:r>
          </a:p>
          <a:p>
            <a:r>
              <a:rPr lang="fr-FR" sz="2400" b="1" dirty="0" smtClean="0">
                <a:latin typeface="Edwardian Script ITC" pitchFamily="66" charset="0"/>
              </a:rPr>
              <a:t>C’est maintenant une belle journée d’été qui s’annonce </a:t>
            </a:r>
            <a:r>
              <a:rPr lang="fr-FR" sz="2400" b="1" dirty="0" smtClean="0">
                <a:latin typeface="Edwardian Script ITC" pitchFamily="66" charset="0"/>
              </a:rPr>
              <a:t>. </a:t>
            </a:r>
            <a:r>
              <a:rPr lang="fr-FR" sz="2400" b="1" dirty="0" smtClean="0">
                <a:latin typeface="Edwardian Script ITC" pitchFamily="66" charset="0"/>
              </a:rPr>
              <a:t>Plus de coupe-vent </a:t>
            </a:r>
            <a:r>
              <a:rPr lang="fr-FR" sz="2400" b="1" dirty="0" smtClean="0">
                <a:latin typeface="Edwardian Script ITC" pitchFamily="66" charset="0"/>
              </a:rPr>
              <a:t>,ni </a:t>
            </a:r>
            <a:r>
              <a:rPr lang="fr-FR" sz="2400" b="1" dirty="0" smtClean="0">
                <a:latin typeface="Edwardian Script ITC" pitchFamily="66" charset="0"/>
              </a:rPr>
              <a:t>de manchette .</a:t>
            </a:r>
          </a:p>
          <a:p>
            <a:r>
              <a:rPr lang="fr-FR" sz="2400" b="1" dirty="0" smtClean="0">
                <a:latin typeface="Edwardian Script ITC" pitchFamily="66" charset="0"/>
              </a:rPr>
              <a:t> On termine maintenant la petite sortie vélo .</a:t>
            </a:r>
            <a:endParaRPr lang="fr-FR" sz="2400" b="1" dirty="0">
              <a:latin typeface="Edwardian Script ITC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AM_16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44624"/>
            <a:ext cx="8892480" cy="666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SAM_15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88091" y="4077072"/>
            <a:ext cx="3395869" cy="2546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755576" y="5085184"/>
            <a:ext cx="5328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Harlow Solid Italic" pitchFamily="82" charset="0"/>
              </a:rPr>
              <a:t>Comme le pèlerin  Don Quichotte ,chevalier de la Manche , nous allons faire une halte au château de Lagarde pour reposer les montures et abreuver les chevaliers que nous sommes ! </a:t>
            </a:r>
            <a:r>
              <a:rPr lang="fr-FR" sz="2000" b="1" dirty="0" smtClean="0">
                <a:solidFill>
                  <a:schemeClr val="bg1"/>
                </a:solidFill>
                <a:latin typeface="Vivaldi" pitchFamily="66" charset="0"/>
              </a:rPr>
              <a:t>. </a:t>
            </a:r>
            <a:endParaRPr lang="fr-FR" sz="2000" b="1" dirty="0">
              <a:solidFill>
                <a:schemeClr val="bg1"/>
              </a:solidFill>
              <a:latin typeface="Vivaldi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AM_15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8568952" cy="6426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/>
          <p:cNvSpPr txBox="1"/>
          <p:nvPr/>
        </p:nvSpPr>
        <p:spPr>
          <a:xfrm>
            <a:off x="4067944" y="188640"/>
            <a:ext cx="4680520" cy="147732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Les points « d’eau »sont vite pris d’assaut , par les chevaliers et leur famille .</a:t>
            </a:r>
          </a:p>
          <a:p>
            <a:r>
              <a:rPr lang="fr-FR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On se mémorise les victoires et les grands cols gagnés avec plus ou moins de difficultés contre l’ennemie ,qui n’est autre que nous même !</a:t>
            </a:r>
            <a:endParaRPr lang="fr-FR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SAM_15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696586" y="992730"/>
            <a:ext cx="6432715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SAM_15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4986131" y="1187962"/>
            <a:ext cx="6480043" cy="4860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Bulle ronde 7"/>
          <p:cNvSpPr/>
          <p:nvPr/>
        </p:nvSpPr>
        <p:spPr>
          <a:xfrm>
            <a:off x="3059832" y="188640"/>
            <a:ext cx="5616624" cy="1008112"/>
          </a:xfrm>
          <a:prstGeom prst="wedgeEllipseCallout">
            <a:avLst>
              <a:gd name="adj1" fmla="val 36749"/>
              <a:gd name="adj2" fmla="val 122702"/>
            </a:avLst>
          </a:prstGeom>
          <a:solidFill>
            <a:schemeClr val="bg2"/>
          </a:solidFill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563888" y="332656"/>
            <a:ext cx="4752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Chers Amis(es) ,nous allons savourer l’agneau cuit à la broche par jean Michel . Il mérite un tonnerre d’applaudissements .</a:t>
            </a:r>
          </a:p>
          <a:p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                     Maintenant passons à table : Bon appétit !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95536" y="5301208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Hubert ,notre chevalier servant en chef , surveille sa cavalerie .</a:t>
            </a:r>
            <a:endParaRPr lang="fr-FR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AM_15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SAM_158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483006"/>
            <a:ext cx="4499992" cy="3374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SAM_158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116632"/>
            <a:ext cx="4499992" cy="3374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SAM_15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496" y="3041576"/>
            <a:ext cx="5088565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oneTexte 8"/>
          <p:cNvSpPr txBox="1"/>
          <p:nvPr/>
        </p:nvSpPr>
        <p:spPr>
          <a:xfrm>
            <a:off x="2411760" y="5805264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latin typeface="Times New Roman" pitchFamily="18" charset="0"/>
                <a:cs typeface="Times New Roman" pitchFamily="18" charset="0"/>
              </a:rPr>
              <a:t>   Rien de tel, pour remonter le moral des troupes , qu'une bonne table. N’est-ce pas Astérix ?</a:t>
            </a:r>
            <a:endParaRPr lang="fr-FR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H="1" flipV="1">
            <a:off x="2123728" y="5733256"/>
            <a:ext cx="504056" cy="36004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95536" y="26064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</a:rPr>
              <a:t>Tonnerre d’applaudissements</a:t>
            </a:r>
            <a:endParaRPr lang="fr-FR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AM_16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/>
          <p:cNvSpPr txBox="1"/>
          <p:nvPr/>
        </p:nvSpPr>
        <p:spPr>
          <a:xfrm>
            <a:off x="1763688" y="404664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Une brochette de présidents    </a:t>
            </a:r>
          </a:p>
          <a:p>
            <a:r>
              <a:rPr lang="fr-F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pour souffler les quarante bougies</a:t>
            </a:r>
            <a:endParaRPr lang="fr-FR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699792" y="119675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bg1"/>
                </a:solidFill>
              </a:rPr>
              <a:t>Jacky  en 1977</a:t>
            </a:r>
            <a:r>
              <a:rPr lang="fr-FR" sz="1200" i="1" dirty="0" smtClean="0"/>
              <a:t>Le</a:t>
            </a:r>
            <a:r>
              <a:rPr lang="fr-FR" i="1" dirty="0" smtClean="0"/>
              <a:t>ier</a:t>
            </a:r>
            <a:endParaRPr lang="fr-FR" i="1" dirty="0"/>
          </a:p>
        </p:txBody>
      </p:sp>
      <p:sp>
        <p:nvSpPr>
          <p:cNvPr id="7" name="ZoneTexte 6"/>
          <p:cNvSpPr txBox="1"/>
          <p:nvPr/>
        </p:nvSpPr>
        <p:spPr>
          <a:xfrm>
            <a:off x="4067944" y="1700808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Hubert </a:t>
            </a:r>
            <a:r>
              <a:rPr lang="fr-FR" sz="1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fr-FR" sz="1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2017</a:t>
            </a:r>
            <a:endParaRPr lang="fr-FR" sz="12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779912" y="134076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40 Ans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AM_16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80628"/>
            <a:ext cx="8640960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SAM_16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3645024"/>
            <a:ext cx="428396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1475656" y="5517232"/>
            <a:ext cx="38884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      Il faut maintenant trouver une stratégie pour prendre d’assaut le château ?</a:t>
            </a:r>
          </a:p>
          <a:p>
            <a:r>
              <a:rPr lang="fr-FR" sz="1200" i="1" dirty="0" smtClean="0"/>
              <a:t>                        L’ équipe ci-contre  y réfléchie !</a:t>
            </a:r>
          </a:p>
          <a:p>
            <a:r>
              <a:rPr lang="fr-FR" sz="1200" i="1" dirty="0" smtClean="0"/>
              <a:t>     De redoutables gardiens nous surveillent et vont se défendre férocement lors de notre attaque !</a:t>
            </a: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SAM_16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87824" y="2924944"/>
            <a:ext cx="4968040" cy="3726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SAM_16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472489" y="3325425"/>
            <a:ext cx="3779912" cy="2834934"/>
          </a:xfrm>
          <a:prstGeom prst="rect">
            <a:avLst/>
          </a:prstGeom>
        </p:spPr>
      </p:pic>
      <p:pic>
        <p:nvPicPr>
          <p:cNvPr id="6" name="Image 5" descr="SAM_16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0"/>
            <a:ext cx="4104456" cy="3078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SAM_16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3968" y="0"/>
            <a:ext cx="4536504" cy="3402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ZoneTexte 7"/>
          <p:cNvSpPr txBox="1"/>
          <p:nvPr/>
        </p:nvSpPr>
        <p:spPr>
          <a:xfrm>
            <a:off x="6876256" y="3645024"/>
            <a:ext cx="2267744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Je vous avais prévenu :</a:t>
            </a:r>
          </a:p>
          <a:p>
            <a:r>
              <a:rPr lang="fr-FR" sz="1200" i="1" dirty="0" smtClean="0">
                <a:solidFill>
                  <a:srgbClr val="FF0000"/>
                </a:solidFill>
              </a:rPr>
              <a:t>             </a:t>
            </a:r>
            <a:r>
              <a:rPr lang="fr-FR" sz="1200" b="1" i="1" dirty="0" smtClean="0">
                <a:solidFill>
                  <a:srgbClr val="FF0000"/>
                </a:solidFill>
              </a:rPr>
              <a:t>On nous observe .</a:t>
            </a:r>
          </a:p>
          <a:p>
            <a:r>
              <a:rPr lang="fr-FR" sz="1200" i="1" dirty="0" smtClean="0"/>
              <a:t> C’est le moment de passer à l’attaque .</a:t>
            </a:r>
          </a:p>
          <a:p>
            <a:r>
              <a:rPr lang="fr-FR" sz="1200" i="1" dirty="0" smtClean="0"/>
              <a:t>     Don Quichotte , rassemble tes troupes !</a:t>
            </a:r>
            <a:endParaRPr lang="fr-FR" sz="1200" i="1" dirty="0"/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SAM_163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88640"/>
            <a:ext cx="4248472" cy="3186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SAM_16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88640"/>
            <a:ext cx="4248472" cy="3186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SAM_16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3284984"/>
            <a:ext cx="4355976" cy="3266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SAM_165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3356992"/>
            <a:ext cx="4427984" cy="332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ZoneTexte 7"/>
          <p:cNvSpPr txBox="1"/>
          <p:nvPr/>
        </p:nvSpPr>
        <p:spPr>
          <a:xfrm>
            <a:off x="3851920" y="2636912"/>
            <a:ext cx="3528392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1400" b="1" i="1" dirty="0" smtClean="0"/>
              <a:t>Certains prennent les armes en mains .</a:t>
            </a:r>
          </a:p>
          <a:p>
            <a:endParaRPr lang="fr-FR" sz="1400" b="1" i="1" dirty="0" smtClean="0"/>
          </a:p>
          <a:p>
            <a:r>
              <a:rPr lang="fr-FR" sz="1400" b="1" i="1" dirty="0" smtClean="0"/>
              <a:t>Alors que d’autres battent en retraite !</a:t>
            </a:r>
            <a:endParaRPr lang="fr-FR" sz="1400" b="1" i="1" dirty="0"/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SAM_165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4523995" y="2036845"/>
            <a:ext cx="4992554" cy="3744416"/>
          </a:xfrm>
        </p:spPr>
      </p:pic>
      <p:pic>
        <p:nvPicPr>
          <p:cNvPr id="5" name="Image 4" descr="SAM_159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16632"/>
            <a:ext cx="5364088" cy="4023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SAM_165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3429000"/>
            <a:ext cx="4211960" cy="315897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499992" y="332656"/>
            <a:ext cx="381642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       </a:t>
            </a:r>
            <a:r>
              <a:rPr lang="fr-FR" sz="1600" i="1" u="sng" dirty="0" smtClean="0"/>
              <a:t> On a gagné la guerre </a:t>
            </a:r>
            <a:r>
              <a:rPr lang="fr-FR" sz="1600" i="1" dirty="0" smtClean="0"/>
              <a:t>. </a:t>
            </a:r>
          </a:p>
          <a:p>
            <a:r>
              <a:rPr lang="fr-FR" sz="1600" i="1" dirty="0" smtClean="0"/>
              <a:t>       Mais nous avons perdu beaucoup   </a:t>
            </a:r>
          </a:p>
          <a:p>
            <a:r>
              <a:rPr lang="fr-FR" sz="1600" i="1" dirty="0" smtClean="0"/>
              <a:t>                                   d’effectifs.</a:t>
            </a:r>
          </a:p>
          <a:p>
            <a:r>
              <a:rPr lang="fr-FR" sz="1600" i="1" dirty="0" smtClean="0"/>
              <a:t>   Levons le verre à notre victoire ! </a:t>
            </a:r>
            <a:endParaRPr lang="fr-FR" sz="1600" i="1" dirty="0"/>
          </a:p>
        </p:txBody>
      </p:sp>
      <p:sp>
        <p:nvSpPr>
          <p:cNvPr id="8" name="Bulle ronde 7"/>
          <p:cNvSpPr/>
          <p:nvPr/>
        </p:nvSpPr>
        <p:spPr>
          <a:xfrm>
            <a:off x="4139952" y="188640"/>
            <a:ext cx="4248472" cy="1440160"/>
          </a:xfrm>
          <a:prstGeom prst="wedgeEllipseCallout">
            <a:avLst>
              <a:gd name="adj1" fmla="val 9600"/>
              <a:gd name="adj2" fmla="val 150630"/>
            </a:avLst>
          </a:prstGeom>
          <a:noFill/>
          <a:ln w="222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SAM_165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3" y="97173"/>
            <a:ext cx="8928992" cy="6696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SAM_16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2996952"/>
            <a:ext cx="5099538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5220072" y="548680"/>
            <a:ext cx="36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Il est bientôt 22h .La journée s’achève . 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                      La lune illumine le ciel..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      Don Quichotte de la manche prend  sa monture .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Vivaldi" pitchFamily="66" charset="0"/>
              </a:rPr>
              <a:t>     Il part, avec le reste de son armée ,pour d’autres aventures ?</a:t>
            </a:r>
            <a:endParaRPr lang="fr-FR" b="1" dirty="0">
              <a:solidFill>
                <a:schemeClr val="bg1"/>
              </a:solidFill>
              <a:latin typeface="Vivaldi" pitchFamily="66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rigin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577</TotalTime>
  <Words>782</Words>
  <Application>Microsoft Office PowerPoint</Application>
  <PresentationFormat>Affichage à l'écran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Opulent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</dc:creator>
  <cp:lastModifiedBy>Utilisateur</cp:lastModifiedBy>
  <cp:revision>98</cp:revision>
  <dcterms:created xsi:type="dcterms:W3CDTF">2017-03-31T19:17:58Z</dcterms:created>
  <dcterms:modified xsi:type="dcterms:W3CDTF">2017-09-06T08:32:29Z</dcterms:modified>
</cp:coreProperties>
</file>